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Comfortaa" panose="020B0604020202020204" charset="0"/>
      <p:regular r:id="rId17"/>
      <p:bold r:id="rId18"/>
    </p:embeddedFont>
    <p:embeddedFont>
      <p:font typeface="Nunito" panose="020B0604020202020204"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52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9c45342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a10ad3f84_0_40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a10ad3f84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4a10ad3f84_0_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4a10ad3f84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a10ad3f84_0_37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a10ad3f84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a10ad3f84_0_38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a10ad3f84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4a10ad3f84_0_4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4a10ad3f84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4a10ad3f84_0_4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4a10ad3f84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4a10ad3f84_0_39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4a10ad3f84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4a10ad3f84_0_39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4a10ad3f84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776403" y="1847708"/>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Smart Password Generator</a:t>
            </a:r>
            <a:endParaRPr b="1"/>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https://github.com/samcodes08/ALGO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2"/>
          <p:cNvSpPr txBox="1"/>
          <p:nvPr/>
        </p:nvSpPr>
        <p:spPr>
          <a:xfrm>
            <a:off x="358025" y="70395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3000" b="1">
                <a:solidFill>
                  <a:srgbClr val="783F04"/>
                </a:solidFill>
                <a:latin typeface="Comfortaa"/>
                <a:ea typeface="Comfortaa"/>
                <a:cs typeface="Comfortaa"/>
                <a:sym typeface="Comfortaa"/>
              </a:rPr>
              <a:t>Future Scope</a:t>
            </a: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24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b="1">
                <a:solidFill>
                  <a:srgbClr val="783F04"/>
                </a:solidFill>
                <a:latin typeface="Comfortaa"/>
                <a:ea typeface="Comfortaa"/>
                <a:cs typeface="Comfortaa"/>
                <a:sym typeface="Comfortaa"/>
              </a:rPr>
              <a:t>The questionnaire asked can be system generated instead by bot using Artificial Intelligence and integrating natural language processing module would help to diversify the project by adding perspective and hence can be used globally.</a:t>
            </a:r>
            <a:endParaRPr sz="18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b="1">
              <a:solidFill>
                <a:srgbClr val="783F04"/>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690550" y="315175"/>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783F04"/>
                </a:solidFill>
                <a:latin typeface="Comfortaa"/>
                <a:ea typeface="Comfortaa"/>
                <a:cs typeface="Comfortaa"/>
                <a:sym typeface="Comfortaa"/>
              </a:rPr>
              <a:t>Problem: </a:t>
            </a:r>
            <a:endParaRPr b="1">
              <a:solidFill>
                <a:srgbClr val="783F04"/>
              </a:solidFill>
              <a:latin typeface="Comfortaa"/>
              <a:ea typeface="Comfortaa"/>
              <a:cs typeface="Comfortaa"/>
              <a:sym typeface="Comfortaa"/>
            </a:endParaRPr>
          </a:p>
          <a:p>
            <a:pPr marL="0" lvl="0" indent="0" algn="l" rtl="0">
              <a:spcBef>
                <a:spcPts val="0"/>
              </a:spcBef>
              <a:spcAft>
                <a:spcPts val="0"/>
              </a:spcAft>
              <a:buNone/>
            </a:pPr>
            <a:endParaRPr b="1">
              <a:solidFill>
                <a:srgbClr val="783F04"/>
              </a:solidFill>
              <a:latin typeface="Comfortaa"/>
              <a:ea typeface="Comfortaa"/>
              <a:cs typeface="Comfortaa"/>
              <a:sym typeface="Comfortaa"/>
            </a:endParaRPr>
          </a:p>
          <a:p>
            <a:pPr marL="0" lvl="0" indent="0" algn="l" rtl="0">
              <a:spcBef>
                <a:spcPts val="0"/>
              </a:spcBef>
              <a:spcAft>
                <a:spcPts val="0"/>
              </a:spcAft>
              <a:buNone/>
            </a:pPr>
            <a:r>
              <a:rPr lang="en" sz="1800" b="1">
                <a:solidFill>
                  <a:srgbClr val="783F04"/>
                </a:solidFill>
                <a:latin typeface="Comfortaa"/>
                <a:ea typeface="Comfortaa"/>
                <a:cs typeface="Comfortaa"/>
                <a:sym typeface="Comfortaa"/>
              </a:rPr>
              <a:t>“The weakest link for security is human, who chooses weak password and does not follow proper password policy”</a:t>
            </a:r>
            <a:r>
              <a:rPr lang="en" sz="1800">
                <a:solidFill>
                  <a:srgbClr val="783F04"/>
                </a:solidFill>
                <a:latin typeface="Comfortaa"/>
                <a:ea typeface="Comfortaa"/>
                <a:cs typeface="Comfortaa"/>
                <a:sym typeface="Comfortaa"/>
              </a:rPr>
              <a:t> </a:t>
            </a:r>
            <a:endParaRPr sz="1800">
              <a:solidFill>
                <a:srgbClr val="783F04"/>
              </a:solidFill>
              <a:latin typeface="Comfortaa"/>
              <a:ea typeface="Comfortaa"/>
              <a:cs typeface="Comfortaa"/>
              <a:sym typeface="Comfortaa"/>
            </a:endParaRPr>
          </a:p>
        </p:txBody>
      </p:sp>
      <p:sp>
        <p:nvSpPr>
          <p:cNvPr id="135" name="Google Shape;135;p14"/>
          <p:cNvSpPr txBox="1">
            <a:spLocks noGrp="1"/>
          </p:cNvSpPr>
          <p:nvPr>
            <p:ph type="body" idx="1"/>
          </p:nvPr>
        </p:nvSpPr>
        <p:spPr>
          <a:xfrm>
            <a:off x="754850" y="2312150"/>
            <a:ext cx="70569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Eg :  abc123 , qwerty , Name123 , 1997bml .</a:t>
            </a:r>
            <a:endParaRPr sz="1800" dirty="0"/>
          </a:p>
          <a:p>
            <a:pPr marL="0" lvl="0" indent="0" algn="l" rtl="0">
              <a:spcBef>
                <a:spcPts val="1600"/>
              </a:spcBef>
              <a:spcAft>
                <a:spcPts val="0"/>
              </a:spcAft>
              <a:buNone/>
            </a:pPr>
            <a:endParaRPr sz="1800" dirty="0"/>
          </a:p>
          <a:p>
            <a:pPr marL="0" lvl="0" indent="0" algn="l" rtl="0">
              <a:spcBef>
                <a:spcPts val="1600"/>
              </a:spcBef>
              <a:spcAft>
                <a:spcPts val="0"/>
              </a:spcAft>
              <a:buNone/>
            </a:pPr>
            <a:r>
              <a:rPr lang="en" sz="1800" b="1" dirty="0">
                <a:solidFill>
                  <a:srgbClr val="783F04"/>
                </a:solidFill>
                <a:latin typeface="Comfortaa"/>
                <a:ea typeface="Comfortaa"/>
                <a:cs typeface="Comfortaa"/>
                <a:sym typeface="Comfortaa"/>
              </a:rPr>
              <a:t>This is the biggest possibility of threat(threat) and this could be biggest loss for the company.</a:t>
            </a:r>
            <a:endParaRPr sz="1800" dirty="0"/>
          </a:p>
          <a:p>
            <a:pPr marL="0" lvl="0" indent="0" algn="l" rtl="0">
              <a:spcBef>
                <a:spcPts val="1600"/>
              </a:spcBef>
              <a:spcAft>
                <a:spcPts val="0"/>
              </a:spcAft>
              <a:buNone/>
            </a:pPr>
            <a:endParaRPr sz="1800" dirty="0"/>
          </a:p>
          <a:p>
            <a:pPr marL="0" lvl="0" indent="0" algn="l" rtl="0">
              <a:spcBef>
                <a:spcPts val="1600"/>
              </a:spcBef>
              <a:spcAft>
                <a:spcPts val="0"/>
              </a:spcAft>
              <a:buNone/>
            </a:pPr>
            <a:endParaRPr sz="1800" dirty="0"/>
          </a:p>
          <a:p>
            <a:pPr marL="0" lvl="0" indent="0" algn="l" rtl="0">
              <a:spcBef>
                <a:spcPts val="1600"/>
              </a:spcBef>
              <a:spcAft>
                <a:spcPts val="0"/>
              </a:spcAft>
              <a:buNone/>
            </a:pPr>
            <a:endParaRPr sz="1800" dirty="0"/>
          </a:p>
          <a:p>
            <a:pPr marL="0" lvl="0" indent="0" algn="l" rtl="0">
              <a:spcBef>
                <a:spcPts val="1600"/>
              </a:spcBef>
              <a:spcAft>
                <a:spcPts val="1600"/>
              </a:spcAft>
              <a:buNone/>
            </a:pPr>
            <a:endParaRPr sz="1800" dirty="0"/>
          </a:p>
        </p:txBody>
      </p:sp>
      <p:cxnSp>
        <p:nvCxnSpPr>
          <p:cNvPr id="136" name="Google Shape;136;p14"/>
          <p:cNvCxnSpPr/>
          <p:nvPr/>
        </p:nvCxnSpPr>
        <p:spPr>
          <a:xfrm rot="10800000">
            <a:off x="509400" y="4552050"/>
            <a:ext cx="81471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ctrTitle"/>
          </p:nvPr>
        </p:nvSpPr>
        <p:spPr>
          <a:xfrm>
            <a:off x="1954278" y="206108"/>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Comfortaa"/>
                <a:ea typeface="Comfortaa"/>
                <a:cs typeface="Comfortaa"/>
                <a:sym typeface="Comfortaa"/>
              </a:rPr>
              <a:t>Target Audience</a:t>
            </a:r>
            <a:endParaRPr sz="3000" b="1">
              <a:latin typeface="Comfortaa"/>
              <a:ea typeface="Comfortaa"/>
              <a:cs typeface="Comfortaa"/>
              <a:sym typeface="Comfortaa"/>
            </a:endParaRPr>
          </a:p>
        </p:txBody>
      </p:sp>
      <p:sp>
        <p:nvSpPr>
          <p:cNvPr id="142" name="Google Shape;142;p15"/>
          <p:cNvSpPr txBox="1">
            <a:spLocks noGrp="1"/>
          </p:cNvSpPr>
          <p:nvPr>
            <p:ph type="subTitle" idx="1"/>
          </p:nvPr>
        </p:nvSpPr>
        <p:spPr>
          <a:xfrm>
            <a:off x="0" y="224965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783F04"/>
                </a:solidFill>
                <a:latin typeface="Comfortaa"/>
                <a:ea typeface="Comfortaa"/>
                <a:cs typeface="Comfortaa"/>
                <a:sym typeface="Comfortaa"/>
              </a:rPr>
              <a:t>1.Corporate office employees.</a:t>
            </a:r>
            <a:endParaRPr sz="1800">
              <a:solidFill>
                <a:srgbClr val="783F04"/>
              </a:solidFill>
              <a:latin typeface="Comfortaa"/>
              <a:ea typeface="Comfortaa"/>
              <a:cs typeface="Comfortaa"/>
              <a:sym typeface="Comfortaa"/>
            </a:endParaRPr>
          </a:p>
          <a:p>
            <a:pPr marL="0" lvl="0" indent="0" algn="ctr" rtl="0">
              <a:spcBef>
                <a:spcPts val="0"/>
              </a:spcBef>
              <a:spcAft>
                <a:spcPts val="0"/>
              </a:spcAft>
              <a:buNone/>
            </a:pPr>
            <a:endParaRPr sz="1800">
              <a:solidFill>
                <a:srgbClr val="783F04"/>
              </a:solidFill>
              <a:latin typeface="Comfortaa"/>
              <a:ea typeface="Comfortaa"/>
              <a:cs typeface="Comfortaa"/>
              <a:sym typeface="Comfortaa"/>
            </a:endParaRPr>
          </a:p>
          <a:p>
            <a:pPr marL="0" lvl="0" indent="0" algn="ctr" rtl="0">
              <a:spcBef>
                <a:spcPts val="0"/>
              </a:spcBef>
              <a:spcAft>
                <a:spcPts val="0"/>
              </a:spcAft>
              <a:buNone/>
            </a:pPr>
            <a:r>
              <a:rPr lang="en" sz="1800">
                <a:solidFill>
                  <a:srgbClr val="783F04"/>
                </a:solidFill>
                <a:latin typeface="Comfortaa"/>
                <a:ea typeface="Comfortaa"/>
                <a:cs typeface="Comfortaa"/>
                <a:sym typeface="Comfortaa"/>
              </a:rPr>
              <a:t>2.University students</a:t>
            </a:r>
            <a:endParaRPr sz="1800">
              <a:solidFill>
                <a:srgbClr val="783F04"/>
              </a:solidFill>
              <a:latin typeface="Comfortaa"/>
              <a:ea typeface="Comfortaa"/>
              <a:cs typeface="Comfortaa"/>
              <a:sym typeface="Comfortaa"/>
            </a:endParaRPr>
          </a:p>
        </p:txBody>
      </p:sp>
      <p:pic>
        <p:nvPicPr>
          <p:cNvPr id="143" name="Google Shape;143;p15"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144" name="Google Shape;144;p15"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145" name="Google Shape;145;p15"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146" name="Google Shape;146;p15"/>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rgbClr val="4E5567"/>
          </a:solidFill>
          <a:ln>
            <a:no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16"/>
          <p:cNvPicPr preferRelativeResize="0"/>
          <p:nvPr/>
        </p:nvPicPr>
        <p:blipFill>
          <a:blip r:embed="rId3">
            <a:alphaModFix/>
          </a:blip>
          <a:stretch>
            <a:fillRect/>
          </a:stretch>
        </p:blipFill>
        <p:spPr>
          <a:xfrm>
            <a:off x="2722225" y="209750"/>
            <a:ext cx="6224174" cy="4746800"/>
          </a:xfrm>
          <a:prstGeom prst="rect">
            <a:avLst/>
          </a:prstGeom>
          <a:noFill/>
          <a:ln>
            <a:noFill/>
          </a:ln>
        </p:spPr>
      </p:pic>
      <p:sp>
        <p:nvSpPr>
          <p:cNvPr id="152" name="Google Shape;152;p16"/>
          <p:cNvSpPr txBox="1"/>
          <p:nvPr/>
        </p:nvSpPr>
        <p:spPr>
          <a:xfrm>
            <a:off x="191100" y="294600"/>
            <a:ext cx="3000000" cy="436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Nunito"/>
                <a:ea typeface="Nunito"/>
                <a:cs typeface="Nunito"/>
                <a:sym typeface="Nunito"/>
              </a:rPr>
              <a:t>METHODOLOGY</a:t>
            </a:r>
            <a:endParaRPr sz="2400" b="1">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p:nvPr/>
        </p:nvSpPr>
        <p:spPr>
          <a:xfrm>
            <a:off x="358025" y="70395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3000" b="1">
                <a:solidFill>
                  <a:srgbClr val="783F04"/>
                </a:solidFill>
                <a:latin typeface="Comfortaa"/>
                <a:ea typeface="Comfortaa"/>
                <a:cs typeface="Comfortaa"/>
                <a:sym typeface="Comfortaa"/>
              </a:rPr>
              <a:t>Algorithm:</a:t>
            </a: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1.Ask user 3 unique questions from question set randomly.</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2.The system assigns a minimum of 1 to maximum of 3</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numbers ranging from 0-9 and symbols.</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3.By taking answers from question as input ,system will randomly pick up answers and arrange them by considering step 2.</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4.Additionally the password is also hashed using SHA 256.</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a:t>
            </a:r>
            <a:r>
              <a:rPr lang="en" sz="1100" b="1">
                <a:solidFill>
                  <a:srgbClr val="B45F06"/>
                </a:solidFill>
              </a:rPr>
              <a:t>Complexity :O(n)</a:t>
            </a:r>
            <a:r>
              <a:rPr lang="en" sz="1800">
                <a:solidFill>
                  <a:srgbClr val="783F04"/>
                </a:solidFill>
                <a:latin typeface="Comfortaa"/>
                <a:ea typeface="Comfortaa"/>
                <a:cs typeface="Comfortaa"/>
                <a:sym typeface="Comfortaa"/>
              </a:rPr>
              <a:t>)</a:t>
            </a:r>
            <a:endParaRPr sz="1800">
              <a:solidFill>
                <a:srgbClr val="783F04"/>
              </a:solidFill>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8"/>
          <p:cNvSpPr txBox="1"/>
          <p:nvPr/>
        </p:nvSpPr>
        <p:spPr>
          <a:xfrm>
            <a:off x="537050" y="25045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3000" b="1">
                <a:solidFill>
                  <a:srgbClr val="783F04"/>
                </a:solidFill>
                <a:latin typeface="Comfortaa"/>
                <a:ea typeface="Comfortaa"/>
                <a:cs typeface="Comfortaa"/>
                <a:sym typeface="Comfortaa"/>
              </a:rPr>
              <a:t>Test Cases</a:t>
            </a: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1.Use capital letters while giving input.</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2.Using same answers for all the next round.</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3.Checking for pattern.</a:t>
            </a:r>
            <a:endParaRPr sz="1800">
              <a:solidFill>
                <a:srgbClr val="783F04"/>
              </a:solidFill>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txBox="1"/>
          <p:nvPr/>
        </p:nvSpPr>
        <p:spPr>
          <a:xfrm>
            <a:off x="430950" y="116710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2400" b="1">
                <a:solidFill>
                  <a:srgbClr val="783F04"/>
                </a:solidFill>
                <a:latin typeface="Comfortaa"/>
                <a:ea typeface="Comfortaa"/>
                <a:cs typeface="Comfortaa"/>
                <a:sym typeface="Comfortaa"/>
              </a:rPr>
              <a:t>Cracking the password using Brute force method</a:t>
            </a:r>
            <a:endParaRPr sz="24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100"/>
          </a:p>
          <a:p>
            <a:pPr marL="0" lvl="0" indent="0" algn="just" rtl="0">
              <a:lnSpc>
                <a:spcPct val="115000"/>
              </a:lnSpc>
              <a:spcBef>
                <a:spcPts val="0"/>
              </a:spcBef>
              <a:spcAft>
                <a:spcPts val="0"/>
              </a:spcAft>
              <a:buNone/>
            </a:pPr>
            <a:r>
              <a:rPr lang="en" sz="1200"/>
              <a:t>l</a:t>
            </a:r>
            <a:r>
              <a:rPr lang="en" sz="1200" b="1">
                <a:solidFill>
                  <a:srgbClr val="B45F06"/>
                </a:solidFill>
                <a:latin typeface="Comfortaa"/>
                <a:ea typeface="Comfortaa"/>
                <a:cs typeface="Comfortaa"/>
                <a:sym typeface="Comfortaa"/>
              </a:rPr>
              <a:t>et the first answer be A1.</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let the first answer be A2.</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let the first answer be A3.</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Since there are 10 numbers(0 to 9) there are 10 probable chances.</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Since there are 8 symbols there are 8 probable chances.</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Since there 52 letters including small letters and capital letters since our system is not case sensitive.There are 52 probable chances since each letters is considered  unique and repetitions are allowed.</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By doing  permutations:</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ctr" rtl="0">
              <a:lnSpc>
                <a:spcPct val="115000"/>
              </a:lnSpc>
              <a:spcBef>
                <a:spcPts val="0"/>
              </a:spcBef>
              <a:spcAft>
                <a:spcPts val="0"/>
              </a:spcAft>
              <a:buNone/>
            </a:pPr>
            <a:r>
              <a:rPr lang="en" sz="1200" b="1" u="sng">
                <a:solidFill>
                  <a:srgbClr val="B45F06"/>
                </a:solidFill>
                <a:latin typeface="Comfortaa"/>
                <a:ea typeface="Comfortaa"/>
                <a:cs typeface="Comfortaa"/>
                <a:sym typeface="Comfortaa"/>
              </a:rPr>
              <a:t>A1</a:t>
            </a:r>
            <a:r>
              <a:rPr lang="en" sz="1200" b="1">
                <a:solidFill>
                  <a:srgbClr val="B45F06"/>
                </a:solidFill>
                <a:latin typeface="Comfortaa"/>
                <a:ea typeface="Comfortaa"/>
                <a:cs typeface="Comfortaa"/>
                <a:sym typeface="Comfortaa"/>
              </a:rPr>
              <a:t> </a:t>
            </a:r>
            <a:r>
              <a:rPr lang="en" sz="1200" b="1" u="sng">
                <a:solidFill>
                  <a:srgbClr val="B45F06"/>
                </a:solidFill>
                <a:latin typeface="Comfortaa"/>
                <a:ea typeface="Comfortaa"/>
                <a:cs typeface="Comfortaa"/>
                <a:sym typeface="Comfortaa"/>
              </a:rPr>
              <a:t>A2</a:t>
            </a:r>
            <a:r>
              <a:rPr lang="en" sz="1200" b="1">
                <a:solidFill>
                  <a:srgbClr val="B45F06"/>
                </a:solidFill>
                <a:latin typeface="Comfortaa"/>
                <a:ea typeface="Comfortaa"/>
                <a:cs typeface="Comfortaa"/>
                <a:sym typeface="Comfortaa"/>
              </a:rPr>
              <a:t> </a:t>
            </a:r>
            <a:r>
              <a:rPr lang="en" sz="1200" b="1" u="sng">
                <a:solidFill>
                  <a:srgbClr val="B45F06"/>
                </a:solidFill>
                <a:latin typeface="Comfortaa"/>
                <a:ea typeface="Comfortaa"/>
                <a:cs typeface="Comfortaa"/>
                <a:sym typeface="Comfortaa"/>
              </a:rPr>
              <a:t>A3</a:t>
            </a:r>
            <a:r>
              <a:rPr lang="en" sz="1200" b="1">
                <a:solidFill>
                  <a:srgbClr val="B45F06"/>
                </a:solidFill>
                <a:latin typeface="Comfortaa"/>
                <a:ea typeface="Comfortaa"/>
                <a:cs typeface="Comfortaa"/>
                <a:sym typeface="Comfortaa"/>
              </a:rPr>
              <a:t> </a:t>
            </a:r>
            <a:r>
              <a:rPr lang="en" sz="1200" b="1" u="sng">
                <a:solidFill>
                  <a:srgbClr val="B45F06"/>
                </a:solidFill>
                <a:latin typeface="Comfortaa"/>
                <a:ea typeface="Comfortaa"/>
                <a:cs typeface="Comfortaa"/>
                <a:sym typeface="Comfortaa"/>
              </a:rPr>
              <a:t>N1</a:t>
            </a:r>
            <a:r>
              <a:rPr lang="en" sz="1200" b="1">
                <a:solidFill>
                  <a:srgbClr val="B45F06"/>
                </a:solidFill>
                <a:latin typeface="Comfortaa"/>
                <a:ea typeface="Comfortaa"/>
                <a:cs typeface="Comfortaa"/>
                <a:sym typeface="Comfortaa"/>
              </a:rPr>
              <a:t> </a:t>
            </a:r>
            <a:r>
              <a:rPr lang="en" sz="1200" b="1" u="sng">
                <a:solidFill>
                  <a:srgbClr val="B45F06"/>
                </a:solidFill>
                <a:latin typeface="Comfortaa"/>
                <a:ea typeface="Comfortaa"/>
                <a:cs typeface="Comfortaa"/>
                <a:sym typeface="Comfortaa"/>
              </a:rPr>
              <a:t>N2</a:t>
            </a:r>
            <a:r>
              <a:rPr lang="en" sz="1200" b="1">
                <a:solidFill>
                  <a:srgbClr val="B45F06"/>
                </a:solidFill>
                <a:latin typeface="Comfortaa"/>
                <a:ea typeface="Comfortaa"/>
                <a:cs typeface="Comfortaa"/>
                <a:sym typeface="Comfortaa"/>
              </a:rPr>
              <a:t> </a:t>
            </a:r>
            <a:r>
              <a:rPr lang="en" sz="1200" b="1" u="sng">
                <a:solidFill>
                  <a:srgbClr val="B45F06"/>
                </a:solidFill>
                <a:latin typeface="Comfortaa"/>
                <a:ea typeface="Comfortaa"/>
                <a:cs typeface="Comfortaa"/>
                <a:sym typeface="Comfortaa"/>
              </a:rPr>
              <a:t>P1</a:t>
            </a:r>
            <a:endParaRPr sz="1200" b="1" u="sng">
              <a:solidFill>
                <a:srgbClr val="B45F06"/>
              </a:solidFill>
              <a:latin typeface="Comfortaa"/>
              <a:ea typeface="Comfortaa"/>
              <a:cs typeface="Comfortaa"/>
              <a:sym typeface="Comfortaa"/>
            </a:endParaRPr>
          </a:p>
          <a:p>
            <a:pPr marL="0" lvl="0" indent="0" algn="ctr" rtl="0">
              <a:lnSpc>
                <a:spcPct val="115000"/>
              </a:lnSpc>
              <a:spcBef>
                <a:spcPts val="0"/>
              </a:spcBef>
              <a:spcAft>
                <a:spcPts val="0"/>
              </a:spcAft>
              <a:buNone/>
            </a:pPr>
            <a:r>
              <a:rPr lang="en" sz="1200" b="1">
                <a:solidFill>
                  <a:srgbClr val="B45F06"/>
                </a:solidFill>
                <a:latin typeface="Comfortaa"/>
                <a:ea typeface="Comfortaa"/>
                <a:cs typeface="Comfortaa"/>
                <a:sym typeface="Comfortaa"/>
              </a:rPr>
              <a:t> </a:t>
            </a:r>
            <a:endParaRPr sz="1200" b="1">
              <a:solidFill>
                <a:srgbClr val="B45F06"/>
              </a:solidFill>
              <a:latin typeface="Comfortaa"/>
              <a:ea typeface="Comfortaa"/>
              <a:cs typeface="Comfortaa"/>
              <a:sym typeface="Comfortaa"/>
            </a:endParaRPr>
          </a:p>
          <a:p>
            <a:pPr marL="0" lvl="0" indent="0" algn="ctr" rtl="0">
              <a:lnSpc>
                <a:spcPct val="115000"/>
              </a:lnSpc>
              <a:spcBef>
                <a:spcPts val="0"/>
              </a:spcBef>
              <a:spcAft>
                <a:spcPts val="0"/>
              </a:spcAft>
              <a:buNone/>
            </a:pPr>
            <a:r>
              <a:rPr lang="en" sz="1200" b="1">
                <a:solidFill>
                  <a:srgbClr val="B45F06"/>
                </a:solidFill>
                <a:latin typeface="Comfortaa"/>
                <a:ea typeface="Comfortaa"/>
                <a:cs typeface="Comfortaa"/>
                <a:sym typeface="Comfortaa"/>
              </a:rPr>
              <a:t>(52)</a:t>
            </a:r>
            <a:r>
              <a:rPr lang="en" sz="1200" b="1" baseline="30000">
                <a:solidFill>
                  <a:srgbClr val="B45F06"/>
                </a:solidFill>
                <a:latin typeface="Comfortaa"/>
                <a:ea typeface="Comfortaa"/>
                <a:cs typeface="Comfortaa"/>
                <a:sym typeface="Comfortaa"/>
              </a:rPr>
              <a:t>A1 </a:t>
            </a:r>
            <a:r>
              <a:rPr lang="en" sz="1200" b="1">
                <a:solidFill>
                  <a:srgbClr val="B45F06"/>
                </a:solidFill>
                <a:latin typeface="Comfortaa"/>
                <a:ea typeface="Comfortaa"/>
                <a:cs typeface="Comfortaa"/>
                <a:sym typeface="Comfortaa"/>
              </a:rPr>
              <a:t> x  (52)</a:t>
            </a:r>
            <a:r>
              <a:rPr lang="en" sz="1200" b="1" baseline="30000">
                <a:solidFill>
                  <a:srgbClr val="B45F06"/>
                </a:solidFill>
                <a:latin typeface="Comfortaa"/>
                <a:ea typeface="Comfortaa"/>
                <a:cs typeface="Comfortaa"/>
                <a:sym typeface="Comfortaa"/>
              </a:rPr>
              <a:t>A2 </a:t>
            </a:r>
            <a:r>
              <a:rPr lang="en" sz="1200" b="1">
                <a:solidFill>
                  <a:srgbClr val="B45F06"/>
                </a:solidFill>
                <a:latin typeface="Comfortaa"/>
                <a:ea typeface="Comfortaa"/>
                <a:cs typeface="Comfortaa"/>
                <a:sym typeface="Comfortaa"/>
              </a:rPr>
              <a:t> x  (52)</a:t>
            </a:r>
            <a:r>
              <a:rPr lang="en" sz="1200" b="1" baseline="30000">
                <a:solidFill>
                  <a:srgbClr val="B45F06"/>
                </a:solidFill>
                <a:latin typeface="Comfortaa"/>
                <a:ea typeface="Comfortaa"/>
                <a:cs typeface="Comfortaa"/>
                <a:sym typeface="Comfortaa"/>
              </a:rPr>
              <a:t>A3</a:t>
            </a:r>
            <a:r>
              <a:rPr lang="en" sz="1200" b="1">
                <a:solidFill>
                  <a:srgbClr val="B45F06"/>
                </a:solidFill>
                <a:latin typeface="Comfortaa"/>
                <a:ea typeface="Comfortaa"/>
                <a:cs typeface="Comfortaa"/>
                <a:sym typeface="Comfortaa"/>
              </a:rPr>
              <a:t>  x  10  x  10  x  8</a:t>
            </a:r>
            <a:endParaRPr sz="1200" b="1">
              <a:solidFill>
                <a:srgbClr val="B45F06"/>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100"/>
              <a:t> </a:t>
            </a:r>
            <a:endParaRPr sz="1100"/>
          </a:p>
          <a:p>
            <a:pPr marL="0" lvl="0" indent="0" algn="just" rtl="0">
              <a:lnSpc>
                <a:spcPct val="115000"/>
              </a:lnSpc>
              <a:spcBef>
                <a:spcPts val="0"/>
              </a:spcBef>
              <a:spcAft>
                <a:spcPts val="0"/>
              </a:spcAft>
              <a:buNone/>
            </a:pPr>
            <a:endParaRPr sz="24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0"/>
          <p:cNvSpPr txBox="1"/>
          <p:nvPr/>
        </p:nvSpPr>
        <p:spPr>
          <a:xfrm>
            <a:off x="358025" y="70395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3000" b="1">
                <a:solidFill>
                  <a:srgbClr val="783F04"/>
                </a:solidFill>
                <a:latin typeface="Comfortaa"/>
                <a:ea typeface="Comfortaa"/>
                <a:cs typeface="Comfortaa"/>
                <a:sym typeface="Comfortaa"/>
              </a:rPr>
              <a:t>Current Research work</a:t>
            </a: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r>
              <a:rPr lang="en" sz="1800">
                <a:solidFill>
                  <a:srgbClr val="783F04"/>
                </a:solidFill>
                <a:latin typeface="Comfortaa"/>
                <a:ea typeface="Comfortaa"/>
                <a:cs typeface="Comfortaa"/>
                <a:sym typeface="Comfortaa"/>
              </a:rPr>
              <a:t>There is currently no research work going on generating on human memorable passwords(easy to remember+strong) but there are many online web portals providing random password generator.</a:t>
            </a:r>
            <a:endParaRPr sz="1800">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p:nvPr/>
        </p:nvSpPr>
        <p:spPr>
          <a:xfrm>
            <a:off x="358025" y="703950"/>
            <a:ext cx="8282100" cy="37356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3000" b="1">
                <a:solidFill>
                  <a:srgbClr val="783F04"/>
                </a:solidFill>
                <a:latin typeface="Comfortaa"/>
                <a:ea typeface="Comfortaa"/>
                <a:cs typeface="Comfortaa"/>
                <a:sym typeface="Comfortaa"/>
              </a:rPr>
              <a:t>Limitations</a:t>
            </a:r>
            <a:endParaRPr sz="3000" b="1">
              <a:solidFill>
                <a:srgbClr val="783F04"/>
              </a:solidFill>
              <a:latin typeface="Comfortaa"/>
              <a:ea typeface="Comfortaa"/>
              <a:cs typeface="Comfortaa"/>
              <a:sym typeface="Comfortaa"/>
            </a:endParaRPr>
          </a:p>
          <a:p>
            <a:pPr marL="0" lvl="0" indent="0" algn="just" rtl="0">
              <a:lnSpc>
                <a:spcPct val="115000"/>
              </a:lnSpc>
              <a:spcBef>
                <a:spcPts val="0"/>
              </a:spcBef>
              <a:spcAft>
                <a:spcPts val="0"/>
              </a:spcAft>
              <a:buNone/>
            </a:pPr>
            <a:endParaRPr sz="3000" b="1">
              <a:solidFill>
                <a:srgbClr val="783F04"/>
              </a:solidFill>
              <a:latin typeface="Comfortaa"/>
              <a:ea typeface="Comfortaa"/>
              <a:cs typeface="Comfortaa"/>
              <a:sym typeface="Comfortaa"/>
            </a:endParaRPr>
          </a:p>
          <a:p>
            <a:pPr marL="457200" lvl="0" indent="-342900" algn="just" rtl="0">
              <a:lnSpc>
                <a:spcPct val="115000"/>
              </a:lnSpc>
              <a:spcBef>
                <a:spcPts val="0"/>
              </a:spcBef>
              <a:spcAft>
                <a:spcPts val="0"/>
              </a:spcAft>
              <a:buClr>
                <a:srgbClr val="783F04"/>
              </a:buClr>
              <a:buSzPts val="1800"/>
              <a:buFont typeface="Comfortaa"/>
              <a:buChar char="●"/>
            </a:pPr>
            <a:r>
              <a:rPr lang="en" sz="1800">
                <a:solidFill>
                  <a:srgbClr val="783F04"/>
                </a:solidFill>
                <a:latin typeface="Comfortaa"/>
                <a:ea typeface="Comfortaa"/>
                <a:cs typeface="Comfortaa"/>
                <a:sym typeface="Comfortaa"/>
              </a:rPr>
              <a:t>The only limitation is that the user has to remember the generated password.</a:t>
            </a:r>
            <a:endParaRPr sz="1800">
              <a:solidFill>
                <a:srgbClr val="783F04"/>
              </a:solidFill>
              <a:latin typeface="Comfortaa"/>
              <a:ea typeface="Comfortaa"/>
              <a:cs typeface="Comfortaa"/>
              <a:sym typeface="Comfortaa"/>
            </a:endParaRPr>
          </a:p>
          <a:p>
            <a:pPr marL="457200" lvl="0" indent="0" algn="just" rtl="0">
              <a:lnSpc>
                <a:spcPct val="115000"/>
              </a:lnSpc>
              <a:spcBef>
                <a:spcPts val="0"/>
              </a:spcBef>
              <a:spcAft>
                <a:spcPts val="0"/>
              </a:spcAft>
              <a:buNone/>
            </a:pPr>
            <a:endParaRPr sz="1800">
              <a:solidFill>
                <a:srgbClr val="783F04"/>
              </a:solidFill>
              <a:latin typeface="Comfortaa"/>
              <a:ea typeface="Comfortaa"/>
              <a:cs typeface="Comfortaa"/>
              <a:sym typeface="Comfortaa"/>
            </a:endParaRPr>
          </a:p>
          <a:p>
            <a:pPr marL="457200" lvl="0" indent="-342900" algn="just" rtl="0">
              <a:lnSpc>
                <a:spcPct val="115000"/>
              </a:lnSpc>
              <a:spcBef>
                <a:spcPts val="0"/>
              </a:spcBef>
              <a:spcAft>
                <a:spcPts val="0"/>
              </a:spcAft>
              <a:buClr>
                <a:srgbClr val="783F04"/>
              </a:buClr>
              <a:buSzPts val="1800"/>
              <a:buFont typeface="Comfortaa"/>
              <a:buChar char="●"/>
            </a:pPr>
            <a:r>
              <a:rPr lang="en" sz="1800">
                <a:solidFill>
                  <a:srgbClr val="783F04"/>
                </a:solidFill>
                <a:latin typeface="Comfortaa"/>
                <a:ea typeface="Comfortaa"/>
                <a:cs typeface="Comfortaa"/>
                <a:sym typeface="Comfortaa"/>
              </a:rPr>
              <a:t>To remember the special characters in the password.</a:t>
            </a:r>
            <a:endParaRPr sz="1800">
              <a:solidFill>
                <a:srgbClr val="783F04"/>
              </a:solidFill>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406</Words>
  <Application>Microsoft Office PowerPoint</Application>
  <PresentationFormat>On-screen Show (16:9)</PresentationFormat>
  <Paragraphs>67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Comfortaa</vt:lpstr>
      <vt:lpstr>Arial</vt:lpstr>
      <vt:lpstr>Calibri</vt:lpstr>
      <vt:lpstr>Nunito</vt:lpstr>
      <vt:lpstr>Shift</vt:lpstr>
      <vt:lpstr>Smart Password Generator</vt:lpstr>
      <vt:lpstr>Problem:   “The weakest link for security is human, who chooses weak password and does not follow proper password policy” </vt:lpstr>
      <vt:lpstr>Target Audience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Password Generator</dc:title>
  <cp:lastModifiedBy>Samhitha Madala</cp:lastModifiedBy>
  <cp:revision>1</cp:revision>
  <dcterms:modified xsi:type="dcterms:W3CDTF">2021-12-15T23:49:04Z</dcterms:modified>
</cp:coreProperties>
</file>